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3456384" cy="201622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Georgia" pitchFamily="18" charset="0"/>
                <a:cs typeface="Times New Roman" pitchFamily="18" charset="0"/>
              </a:rPr>
              <a:t>Макет </a:t>
            </a:r>
            <a:r>
              <a:rPr lang="ru-RU" sz="36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36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C66FF"/>
                </a:solidFill>
                <a:latin typeface="Georgia" pitchFamily="18" charset="0"/>
                <a:cs typeface="Times New Roman" pitchFamily="18" charset="0"/>
              </a:rPr>
              <a:t>«Школьный мир»</a:t>
            </a:r>
            <a:endParaRPr lang="ru-RU" sz="3600" b="1" dirty="0">
              <a:solidFill>
                <a:srgbClr val="CC66FF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733256"/>
            <a:ext cx="4392488" cy="93610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Розенталь Наталья Александровна, воспитатель,</a:t>
            </a:r>
          </a:p>
          <a:p>
            <a:pPr algn="just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Евгения Александровна воспитатель.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Заявки ШКОЛА\Фото для презентации\МАКЕТ\IMG_0346.JPG"/>
          <p:cNvPicPr>
            <a:picLocks noChangeAspect="1" noChangeArrowheads="1"/>
          </p:cNvPicPr>
          <p:nvPr/>
        </p:nvPicPr>
        <p:blipFill>
          <a:blip r:embed="rId2" cstate="print"/>
          <a:srcRect l="16303" t="1780" r="15943" b="1671"/>
          <a:stretch>
            <a:fillRect/>
          </a:stretch>
        </p:blipFill>
        <p:spPr bwMode="auto">
          <a:xfrm>
            <a:off x="3995936" y="1412776"/>
            <a:ext cx="4320480" cy="4104456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188640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  <a:tabLst>
                <a:tab pos="3060700" algn="l"/>
              </a:tabLst>
            </a:pPr>
            <a:r>
              <a:rPr lang="ru-RU" sz="1400" b="1" dirty="0" smtClean="0">
                <a:latin typeface="Times New Roman"/>
                <a:ea typeface="Times New Roman"/>
              </a:rPr>
              <a:t>муниципальное бюджетное дошкольное образовательное учреждение</a:t>
            </a:r>
            <a:endParaRPr lang="ru-RU" sz="1400" b="1" dirty="0" smtClean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u="sng" dirty="0" smtClean="0">
                <a:latin typeface="Times New Roman"/>
                <a:ea typeface="Times New Roman"/>
              </a:rPr>
              <a:t>«Детский сад  №326»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660132, г. Красноярск, ул. Славы, 13 «А», т.225-82-03</a:t>
            </a:r>
            <a:endParaRPr lang="ru-RU" sz="14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66FF"/>
                </a:solidFill>
                <a:latin typeface="Georgia" pitchFamily="18" charset="0"/>
              </a:rPr>
              <a:t>Рекомендации по использованию макета</a:t>
            </a:r>
            <a:endParaRPr lang="ru-RU" b="1" dirty="0">
              <a:solidFill>
                <a:srgbClr val="CC66FF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Georgia" pitchFamily="18" charset="0"/>
              </a:rPr>
              <a:t>Макет может быть использован в  самостоятельной и совместной со взрослым игровой деятельности. При этом самостоятельные игры должны проходить под присмотром взрослых из-за наличия мелких деталей. Все предметы на макете можно перемещать и вносить новые в зависимости от замысла и поставленных задач.</a:t>
            </a:r>
          </a:p>
          <a:p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Макет можно широко использовать в деятельности по разным направлениям развития детей: речевому (беседы и обсуждение ситуаций, спроектированных на макете), познавательному (формирование и расширение представлений о школе), социально-коммуникативному развитию (обыгрывание ситуаций между учениками и учителями на макете)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0070C0"/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Georgia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Georgia" pitchFamily="18" charset="0"/>
              </a:rPr>
              <a:t>з</a:t>
            </a:r>
            <a:r>
              <a:rPr lang="ru-RU" sz="3600" b="1" dirty="0" smtClean="0">
                <a:solidFill>
                  <a:srgbClr val="0070C0"/>
                </a:solidFill>
                <a:latin typeface="Georgia" pitchFamily="18" charset="0"/>
              </a:rPr>
              <a:t>а внимание!</a:t>
            </a:r>
            <a:endParaRPr lang="ru-RU" sz="3600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Цель:</a:t>
            </a:r>
            <a:r>
              <a:rPr lang="ru-RU" dirty="0" smtClean="0">
                <a:latin typeface="Georgia" pitchFamily="18" charset="0"/>
              </a:rPr>
              <a:t>  </a:t>
            </a:r>
            <a:r>
              <a:rPr lang="ru-RU" dirty="0" smtClean="0">
                <a:latin typeface="Georgia" pitchFamily="18" charset="0"/>
              </a:rPr>
              <a:t>формирование у детей старшего дошкольного возраста мотивационной готовности к обучению в </a:t>
            </a:r>
            <a:r>
              <a:rPr lang="ru-RU" dirty="0" smtClean="0">
                <a:latin typeface="Georgia" pitchFamily="18" charset="0"/>
              </a:rPr>
              <a:t>школе.</a:t>
            </a:r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Задачи:   </a:t>
            </a:r>
            <a:endParaRPr lang="ru-RU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 </a:t>
            </a:r>
            <a:r>
              <a:rPr lang="ru-RU" i="1" u="sng" dirty="0" smtClean="0">
                <a:latin typeface="Georgia" pitchFamily="18" charset="0"/>
              </a:rPr>
              <a:t>Образовательные</a:t>
            </a:r>
            <a:r>
              <a:rPr lang="ru-RU" dirty="0" smtClean="0">
                <a:latin typeface="Georgia" pitchFamily="18" charset="0"/>
              </a:rPr>
              <a:t>: расширять, уточнять и конкретизировать представления детей о школе, школьной организации </a:t>
            </a:r>
            <a:r>
              <a:rPr lang="ru-RU" dirty="0" smtClean="0">
                <a:latin typeface="Georgia" pitchFamily="18" charset="0"/>
              </a:rPr>
              <a:t>пространства.</a:t>
            </a:r>
            <a:endParaRPr lang="ru-RU" dirty="0" smtClean="0">
              <a:latin typeface="Georgia" pitchFamily="18" charset="0"/>
            </a:endParaRPr>
          </a:p>
          <a:p>
            <a:r>
              <a:rPr lang="ru-RU" i="1" u="sng" dirty="0" smtClean="0">
                <a:latin typeface="Georgia" pitchFamily="18" charset="0"/>
              </a:rPr>
              <a:t>Развивающие</a:t>
            </a:r>
            <a:r>
              <a:rPr lang="ru-RU" i="1" u="sng" dirty="0" smtClean="0">
                <a:latin typeface="Georgia" pitchFamily="18" charset="0"/>
              </a:rPr>
              <a:t>:</a:t>
            </a:r>
            <a:r>
              <a:rPr lang="ru-RU" dirty="0" smtClean="0">
                <a:latin typeface="Georgia" pitchFamily="18" charset="0"/>
              </a:rPr>
              <a:t> </a:t>
            </a:r>
            <a:r>
              <a:rPr lang="ru-RU" dirty="0" smtClean="0">
                <a:latin typeface="Georgia" pitchFamily="18" charset="0"/>
              </a:rPr>
              <a:t>развивать </a:t>
            </a:r>
            <a:r>
              <a:rPr lang="ru-RU" dirty="0" smtClean="0">
                <a:latin typeface="Georgia" pitchFamily="18" charset="0"/>
              </a:rPr>
              <a:t>коммуникативные навыки сотрудничества в общении </a:t>
            </a:r>
            <a:r>
              <a:rPr lang="ru-RU" dirty="0" smtClean="0">
                <a:latin typeface="Georgia" pitchFamily="18" charset="0"/>
              </a:rPr>
              <a:t>и играх со сверстниками.</a:t>
            </a:r>
            <a:endParaRPr lang="ru-RU" dirty="0" smtClean="0">
              <a:latin typeface="Georgia" pitchFamily="18" charset="0"/>
            </a:endParaRPr>
          </a:p>
          <a:p>
            <a:r>
              <a:rPr lang="ru-RU" i="1" u="sng" dirty="0" smtClean="0">
                <a:latin typeface="Georgia" pitchFamily="18" charset="0"/>
              </a:rPr>
              <a:t>Воспитательные</a:t>
            </a:r>
            <a:r>
              <a:rPr lang="ru-RU" dirty="0" smtClean="0">
                <a:latin typeface="Georgia" pitchFamily="18" charset="0"/>
              </a:rPr>
              <a:t>: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- воспитывать эмоционально-положительного отношения к обучению в школе;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- </a:t>
            </a:r>
            <a:r>
              <a:rPr lang="ru-RU" dirty="0" smtClean="0">
                <a:latin typeface="Georgia" pitchFamily="18" charset="0"/>
              </a:rPr>
              <a:t>прививать уважение к труду учителя и труду работников </a:t>
            </a:r>
            <a:r>
              <a:rPr lang="ru-RU" dirty="0" smtClean="0">
                <a:latin typeface="Georgia" pitchFamily="18" charset="0"/>
              </a:rPr>
              <a:t>школы, моральные </a:t>
            </a:r>
            <a:r>
              <a:rPr lang="ru-RU" dirty="0" smtClean="0">
                <a:latin typeface="Georgia" pitchFamily="18" charset="0"/>
              </a:rPr>
              <a:t>нормы.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Georgia" pitchFamily="18" charset="0"/>
                <a:cs typeface="Times New Roman" pitchFamily="18" charset="0"/>
              </a:rPr>
              <a:t>Дидактическое  средство </a:t>
            </a:r>
            <a:r>
              <a:rPr lang="ru-RU" sz="1800" b="1" dirty="0" smtClean="0">
                <a:solidFill>
                  <a:srgbClr val="CC66FF"/>
                </a:solidFill>
                <a:latin typeface="Georgia" pitchFamily="18" charset="0"/>
                <a:cs typeface="Times New Roman" pitchFamily="18" charset="0"/>
              </a:rPr>
              <a:t>«Школьный мир»</a:t>
            </a:r>
            <a:r>
              <a:rPr lang="ru-RU" sz="1800" dirty="0" smtClean="0">
                <a:latin typeface="Georgia" pitchFamily="18" charset="0"/>
                <a:cs typeface="Times New Roman" pitchFamily="18" charset="0"/>
              </a:rPr>
              <a:t>  представляет собой объемный макет, который разделен  на 4 функциональные  зоны  - помещения школы, включает учебный класс,  спортивный  зал, столовую и библиотеку, наполненные функциональным содержанием. 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Georgia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2051" name="Picture 3" descr="C:\Users\User\Desktop\Заявки ШКОЛА\Фото для презентации\МАКЕТ\IMG_03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0000"/>
          </a:blip>
          <a:srcRect l="2270" t="28626" r="4657" b="7734"/>
          <a:stretch>
            <a:fillRect/>
          </a:stretch>
        </p:blipFill>
        <p:spPr bwMode="auto">
          <a:xfrm>
            <a:off x="2987823" y="1988840"/>
            <a:ext cx="3229559" cy="3312368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1340768"/>
            <a:ext cx="2592288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1400" b="1" dirty="0" smtClean="0">
                <a:solidFill>
                  <a:srgbClr val="CC66FF"/>
                </a:solidFill>
                <a:latin typeface="Georgia" pitchFamily="18" charset="0"/>
              </a:rPr>
              <a:t>Библиотека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  <a:latin typeface="Georgia" pitchFamily="18" charset="0"/>
              </a:rPr>
              <a:t>Стеллаж  с книгами, в читальном зале – столы и стулья, портреты писателей, информационные стенды 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509120"/>
            <a:ext cx="2592288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ru-RU" sz="1400" dirty="0" smtClean="0">
              <a:latin typeface="Georgia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C66FF"/>
                </a:solidFill>
                <a:latin typeface="Georgia" pitchFamily="18" charset="0"/>
              </a:rPr>
              <a:t>Столовая</a:t>
            </a:r>
          </a:p>
          <a:p>
            <a:pPr algn="just"/>
            <a:r>
              <a:rPr lang="ru-RU" sz="1400" dirty="0" smtClean="0">
                <a:latin typeface="Georgia" pitchFamily="18" charset="0"/>
              </a:rPr>
              <a:t>Обеденные столы и стулья ,  столовые приборы , застекленный  буфет, информационные стенды.</a:t>
            </a:r>
          </a:p>
          <a:p>
            <a:pPr lvl="0" algn="ctr">
              <a:spcBef>
                <a:spcPct val="20000"/>
              </a:spcBef>
            </a:pPr>
            <a:endParaRPr lang="ru-RU" sz="1400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1340768"/>
            <a:ext cx="2592288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1400" b="1" dirty="0" smtClean="0">
                <a:solidFill>
                  <a:srgbClr val="CC66FF"/>
                </a:solidFill>
                <a:latin typeface="Georgia" pitchFamily="18" charset="0"/>
              </a:rPr>
              <a:t>Класс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 smtClean="0">
                <a:latin typeface="Georgia" pitchFamily="18" charset="0"/>
              </a:rPr>
              <a:t>Стол  </a:t>
            </a:r>
            <a:r>
              <a:rPr lang="ru-RU" sz="1400" dirty="0" smtClean="0">
                <a:latin typeface="Georgia" pitchFamily="18" charset="0"/>
              </a:rPr>
              <a:t>учителя, </a:t>
            </a:r>
            <a:r>
              <a:rPr lang="ru-RU" sz="1400" dirty="0" smtClean="0">
                <a:latin typeface="Georgia" pitchFamily="18" charset="0"/>
              </a:rPr>
              <a:t>парты, школьная доска, </a:t>
            </a:r>
            <a:r>
              <a:rPr lang="ru-RU" sz="1400" dirty="0" smtClean="0">
                <a:latin typeface="Georgia" pitchFamily="18" charset="0"/>
              </a:rPr>
              <a:t>глобус, </a:t>
            </a:r>
            <a:r>
              <a:rPr lang="ru-RU" sz="1400" dirty="0" smtClean="0">
                <a:latin typeface="Georgia" pitchFamily="18" charset="0"/>
              </a:rPr>
              <a:t>информационные стенды.</a:t>
            </a:r>
            <a:endParaRPr lang="ru-RU" sz="1400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4509120"/>
            <a:ext cx="2592288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400" b="1" dirty="0" smtClean="0">
                <a:solidFill>
                  <a:srgbClr val="CC66FF"/>
                </a:solidFill>
                <a:latin typeface="Georgia" pitchFamily="18" charset="0"/>
              </a:rPr>
              <a:t> </a:t>
            </a:r>
            <a:r>
              <a:rPr lang="ru-RU" sz="1200" b="1" dirty="0" smtClean="0">
                <a:solidFill>
                  <a:srgbClr val="CC66FF"/>
                </a:solidFill>
                <a:latin typeface="Georgia" pitchFamily="18" charset="0"/>
              </a:rPr>
              <a:t>Спортивный зал</a:t>
            </a:r>
          </a:p>
          <a:p>
            <a:pPr algn="just">
              <a:buNone/>
            </a:pPr>
            <a:r>
              <a:rPr lang="ru-RU" sz="1200" dirty="0" smtClean="0">
                <a:latin typeface="Georgia" pitchFamily="18" charset="0"/>
              </a:rPr>
              <a:t>Маты, мячи, обручи, гимнастические  скамейки,   шведская  стенка, теннисный   стол,   канат для лазания, пиктограммы олимпийских  видов спорта, информационный   стенд. </a:t>
            </a:r>
          </a:p>
        </p:txBody>
      </p:sp>
      <p:sp>
        <p:nvSpPr>
          <p:cNvPr id="16" name="Выгнутая вниз стрелка 15"/>
          <p:cNvSpPr/>
          <p:nvPr/>
        </p:nvSpPr>
        <p:spPr>
          <a:xfrm rot="18828670" flipH="1">
            <a:off x="6189408" y="2969234"/>
            <a:ext cx="920119" cy="5261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13391422">
            <a:off x="6213637" y="3811458"/>
            <a:ext cx="905034" cy="5261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2651398">
            <a:off x="2107047" y="2949899"/>
            <a:ext cx="905034" cy="5261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7874197" flipH="1">
            <a:off x="2092749" y="3829314"/>
            <a:ext cx="920119" cy="5261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3816424" cy="6120680"/>
          </a:xfr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ru-RU" sz="4200" dirty="0" smtClean="0">
              <a:latin typeface="Georgia" pitchFamily="18" charset="0"/>
            </a:endParaRPr>
          </a:p>
          <a:p>
            <a:pPr marL="180975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Georgia" pitchFamily="18" charset="0"/>
              </a:rPr>
              <a:t>Макет </a:t>
            </a:r>
            <a:r>
              <a:rPr lang="ru-RU" sz="4200" dirty="0" smtClean="0">
                <a:latin typeface="Georgia" pitchFamily="18" charset="0"/>
              </a:rPr>
              <a:t>может использоваться не только для знакомства детей с организацией школьного пространства. </a:t>
            </a:r>
            <a:endParaRPr lang="ru-RU" sz="4200" dirty="0" smtClean="0">
              <a:latin typeface="Georgia" pitchFamily="18" charset="0"/>
            </a:endParaRPr>
          </a:p>
          <a:p>
            <a:pPr marL="180975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Georgia" pitchFamily="18" charset="0"/>
              </a:rPr>
              <a:t>Используя </a:t>
            </a:r>
            <a:r>
              <a:rPr lang="ru-RU" sz="4200" dirty="0" smtClean="0">
                <a:latin typeface="Georgia" pitchFamily="18" charset="0"/>
              </a:rPr>
              <a:t>дополнительные </a:t>
            </a:r>
            <a:r>
              <a:rPr lang="ru-RU" sz="4200" dirty="0" smtClean="0">
                <a:latin typeface="Georgia" pitchFamily="18" charset="0"/>
              </a:rPr>
              <a:t>материалы</a:t>
            </a:r>
            <a:r>
              <a:rPr lang="ru-RU" sz="4200" dirty="0" smtClean="0">
                <a:latin typeface="Georgia" pitchFamily="18" charset="0"/>
              </a:rPr>
              <a:t>, прилагающиеся к макету, можно знакомить детей  со школьными предметами и  принадлежностями, их назначением и способами использования на различных уроках, а также обыгрывать различные ситуации.</a:t>
            </a:r>
          </a:p>
          <a:p>
            <a:pPr marL="180975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4200" dirty="0" smtClean="0">
              <a:latin typeface="Georgia" pitchFamily="18" charset="0"/>
            </a:endParaRPr>
          </a:p>
          <a:p>
            <a:pPr marL="180975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Georgia" pitchFamily="18" charset="0"/>
              </a:rPr>
              <a:t>Все предметы изготовлены </a:t>
            </a:r>
            <a:r>
              <a:rPr lang="ru-RU" sz="4200" dirty="0" smtClean="0">
                <a:latin typeface="Georgia" pitchFamily="18" charset="0"/>
              </a:rPr>
              <a:t>из безопасных материалов - бумаги, пленки для </a:t>
            </a:r>
            <a:r>
              <a:rPr lang="ru-RU" sz="4200" dirty="0" err="1" smtClean="0">
                <a:latin typeface="Georgia" pitchFamily="18" charset="0"/>
              </a:rPr>
              <a:t>ламинирования</a:t>
            </a:r>
            <a:r>
              <a:rPr lang="ru-RU" sz="4200" dirty="0" smtClean="0">
                <a:latin typeface="Georgia" pitchFamily="18" charset="0"/>
              </a:rPr>
              <a:t>  и </a:t>
            </a:r>
            <a:r>
              <a:rPr lang="ru-RU" sz="4200" dirty="0" err="1" smtClean="0">
                <a:latin typeface="Georgia" pitchFamily="18" charset="0"/>
              </a:rPr>
              <a:t>фоамирана</a:t>
            </a:r>
            <a:r>
              <a:rPr lang="ru-RU" sz="4200" dirty="0" smtClean="0">
                <a:latin typeface="Georgia" pitchFamily="18" charset="0"/>
              </a:rPr>
              <a:t>.</a:t>
            </a:r>
          </a:p>
          <a:p>
            <a:pPr marL="180975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Georgia" pitchFamily="18" charset="0"/>
              </a:rPr>
              <a:t> </a:t>
            </a:r>
          </a:p>
          <a:p>
            <a:pPr indent="-161925"/>
            <a:endParaRPr lang="ru-RU" dirty="0"/>
          </a:p>
        </p:txBody>
      </p:sp>
      <p:pic>
        <p:nvPicPr>
          <p:cNvPr id="5" name="Picture 2" descr="C:\Users\User\Desktop\Заявки ШКОЛА\Фото для презентации\МАКЕТ\IMG_03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5942" t="8696" r="15942"/>
          <a:stretch>
            <a:fillRect/>
          </a:stretch>
        </p:blipFill>
        <p:spPr bwMode="auto">
          <a:xfrm>
            <a:off x="4644008" y="2708920"/>
            <a:ext cx="4038600" cy="360894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6" name="Picture 2" descr="C:\Users\User\Desktop\Заявки ШКОЛА\Фото для презентации\МАКЕТ\IMG_037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932040" y="260648"/>
            <a:ext cx="3390528" cy="22603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4040188" cy="78377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Способы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использования </a:t>
            </a:r>
            <a:endParaRPr lang="ru-RU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1052736"/>
            <a:ext cx="4040188" cy="50405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Georgia" pitchFamily="18" charset="0"/>
              </a:rPr>
              <a:t>Демонстрация и рассматривание макета.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sz="2000" dirty="0" smtClean="0">
              <a:latin typeface="Georgia" pitchFamily="18" charset="0"/>
            </a:endParaRPr>
          </a:p>
          <a:p>
            <a:pPr>
              <a:buNone/>
            </a:pP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Режиссерские игры «в школу».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sz="2000" dirty="0" smtClean="0">
              <a:latin typeface="Georgia" pitchFamily="18" charset="0"/>
            </a:endParaRPr>
          </a:p>
          <a:p>
            <a:pPr>
              <a:buNone/>
            </a:pP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Знакомство с «школьными профессиями»: учитель, инструктор по физкультуре, библиотекарь, повар.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sz="2000" dirty="0">
              <a:latin typeface="Georg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6016" y="332656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Методическая направленность</a:t>
            </a:r>
            <a:endParaRPr lang="ru-RU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4008" y="1052736"/>
            <a:ext cx="4041775" cy="50405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Georgia" pitchFamily="18" charset="0"/>
              </a:rPr>
              <a:t>Формирование представлений о здании и помещениях школы, их назначении.</a:t>
            </a:r>
          </a:p>
          <a:p>
            <a:pPr algn="just"/>
            <a:endParaRPr lang="ru-RU" sz="1800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Georgia" pitchFamily="18" charset="0"/>
              </a:rPr>
              <a:t>      Формирование позиции и принятие социальной роли «школьника»; формирование социального опыта, принятие моральных норм и правил поведения в школе/помещениях школы.</a:t>
            </a:r>
          </a:p>
          <a:p>
            <a:pPr algn="just">
              <a:buNone/>
            </a:pPr>
            <a:endParaRPr lang="ru-RU" sz="1800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Georgia" pitchFamily="18" charset="0"/>
              </a:rPr>
              <a:t>      Формирование представлений о профессиях людей, работающих в школе, уважения к их труду.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211960" y="1124744"/>
            <a:ext cx="792088" cy="288032"/>
          </a:xfrm>
          <a:prstGeom prst="rightArrow">
            <a:avLst/>
          </a:prstGeom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211960" y="2996952"/>
            <a:ext cx="792088" cy="288032"/>
          </a:xfrm>
          <a:prstGeom prst="rightArrow">
            <a:avLst/>
          </a:prstGeom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211960" y="4653136"/>
            <a:ext cx="792088" cy="288032"/>
          </a:xfrm>
          <a:prstGeom prst="rightArrow">
            <a:avLst/>
          </a:prstGeom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66FF"/>
                </a:solidFill>
                <a:latin typeface="Georgia" pitchFamily="18" charset="0"/>
              </a:rPr>
              <a:t>Класс</a:t>
            </a:r>
            <a:endParaRPr lang="ru-RU" b="1" dirty="0">
              <a:solidFill>
                <a:srgbClr val="CC66FF"/>
              </a:solidFill>
              <a:latin typeface="Georgia" pitchFamily="18" charset="0"/>
            </a:endParaRPr>
          </a:p>
        </p:txBody>
      </p:sp>
      <p:pic>
        <p:nvPicPr>
          <p:cNvPr id="10" name="Picture 2" descr="C:\Users\User\Desktop\Заявки ШКОЛА\Фото для презентации\МАКЕТ\IMG_0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66FF"/>
                </a:solidFill>
                <a:latin typeface="Georgia" pitchFamily="18" charset="0"/>
              </a:rPr>
              <a:t>Библиотека</a:t>
            </a:r>
            <a:endParaRPr lang="ru-RU" b="1" dirty="0">
              <a:solidFill>
                <a:srgbClr val="CC66FF"/>
              </a:solidFill>
              <a:latin typeface="Georgia" pitchFamily="18" charset="0"/>
            </a:endParaRPr>
          </a:p>
        </p:txBody>
      </p:sp>
      <p:pic>
        <p:nvPicPr>
          <p:cNvPr id="4099" name="Picture 3" descr="C:\Users\User\Desktop\Заявки ШКОЛА\Фото для презентации\МАКЕТ\IMG_0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66FF"/>
                </a:solidFill>
                <a:latin typeface="Georgia" pitchFamily="18" charset="0"/>
              </a:rPr>
              <a:t>Спортивный зал</a:t>
            </a:r>
            <a:endParaRPr lang="ru-RU" b="1" dirty="0">
              <a:solidFill>
                <a:srgbClr val="CC66FF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User\Desktop\Заявки ШКОЛА\Фото для презентации\МАКЕТ\IMG_03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66FF"/>
                </a:solidFill>
                <a:latin typeface="Georgia" pitchFamily="18" charset="0"/>
              </a:rPr>
              <a:t>Столовая</a:t>
            </a:r>
            <a:endParaRPr lang="ru-RU" b="1" dirty="0">
              <a:solidFill>
                <a:srgbClr val="CC66FF"/>
              </a:solidFill>
              <a:latin typeface="Georgia" pitchFamily="18" charset="0"/>
            </a:endParaRPr>
          </a:p>
        </p:txBody>
      </p:sp>
      <p:pic>
        <p:nvPicPr>
          <p:cNvPr id="6159" name="Picture 15" descr="C:\Users\User\Desktop\Заявки ШКОЛА\Фото для презентации\МАКЕТ\IMG_0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436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Макет   «Школьный мир»</vt:lpstr>
      <vt:lpstr>Слайд 2</vt:lpstr>
      <vt:lpstr>Дидактическое  средство «Школьный мир»  представляет собой объемный макет, который разделен  на 4 функциональные  зоны  - помещения школы, включает учебный класс,  спортивный  зал, столовую и библиотеку, наполненные функциональным содержанием.  </vt:lpstr>
      <vt:lpstr>Слайд 4</vt:lpstr>
      <vt:lpstr>Слайд 5</vt:lpstr>
      <vt:lpstr>Класс</vt:lpstr>
      <vt:lpstr>Библиотека</vt:lpstr>
      <vt:lpstr>Спортивный зал</vt:lpstr>
      <vt:lpstr>Столовая</vt:lpstr>
      <vt:lpstr>Рекомендации по использованию макета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2021-03-10T07:44:16Z</dcterms:created>
  <dcterms:modified xsi:type="dcterms:W3CDTF">2021-03-11T10:30:40Z</dcterms:modified>
</cp:coreProperties>
</file>